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8000"/>
            </a:lvl1pPr>
            <a:lvl2pPr lvl="1" rtl="0">
              <a:spcBef>
                <a:spcPts val="0"/>
              </a:spcBef>
              <a:buSzPct val="100000"/>
              <a:defRPr sz="8000"/>
            </a:lvl2pPr>
            <a:lvl3pPr lvl="2" rtl="0">
              <a:spcBef>
                <a:spcPts val="0"/>
              </a:spcBef>
              <a:buSzPct val="100000"/>
              <a:defRPr sz="8000"/>
            </a:lvl3pPr>
            <a:lvl4pPr lvl="3" rtl="0">
              <a:spcBef>
                <a:spcPts val="0"/>
              </a:spcBef>
              <a:buSzPct val="100000"/>
              <a:defRPr sz="8000"/>
            </a:lvl4pPr>
            <a:lvl5pPr lvl="4" rtl="0">
              <a:spcBef>
                <a:spcPts val="0"/>
              </a:spcBef>
              <a:buSzPct val="100000"/>
              <a:defRPr sz="8000"/>
            </a:lvl5pPr>
            <a:lvl6pPr lvl="5" rtl="0">
              <a:spcBef>
                <a:spcPts val="0"/>
              </a:spcBef>
              <a:buSzPct val="100000"/>
              <a:defRPr sz="8000"/>
            </a:lvl6pPr>
            <a:lvl7pPr lvl="6" rtl="0">
              <a:spcBef>
                <a:spcPts val="0"/>
              </a:spcBef>
              <a:buSzPct val="100000"/>
              <a:defRPr sz="8000"/>
            </a:lvl7pPr>
            <a:lvl8pPr lvl="7" rtl="0">
              <a:spcBef>
                <a:spcPts val="0"/>
              </a:spcBef>
              <a:buSzPct val="100000"/>
              <a:defRPr sz="8000"/>
            </a:lvl8pPr>
            <a:lvl9pPr lvl="8" rtl="0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gif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3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10" Type="http://schemas.openxmlformats.org/officeDocument/2006/relationships/image" Target="../media/image16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100625" y="6660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300"/>
              <a:t>Blue-Green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4300"/>
              <a:t>Deployment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138425" y="4322125"/>
            <a:ext cx="15609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/>
              <a:t>Grupo 10</a:t>
            </a: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29827" r="46780" t="0"/>
          <a:stretch/>
        </p:blipFill>
        <p:spPr>
          <a:xfrm>
            <a:off x="2963025" y="2745275"/>
            <a:ext cx="2178676" cy="239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ke wazowski png"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904" y="2602975"/>
            <a:ext cx="2611458" cy="26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/>
          <p:nvPr/>
        </p:nvSpPr>
        <p:spPr>
          <a:xfrm>
            <a:off x="4497750" y="3397200"/>
            <a:ext cx="548700" cy="548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4497750" y="3407025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3D85C6"/>
                </a:solidFill>
              </a:rPr>
              <a:t>v1</a:t>
            </a:r>
          </a:p>
        </p:txBody>
      </p:sp>
      <p:sp>
        <p:nvSpPr>
          <p:cNvPr id="141" name="Shape 141"/>
          <p:cNvSpPr/>
          <p:nvPr/>
        </p:nvSpPr>
        <p:spPr>
          <a:xfrm>
            <a:off x="6893150" y="2849425"/>
            <a:ext cx="548700" cy="548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6893150" y="2859250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3D85C6"/>
                </a:solidFill>
              </a:rPr>
              <a:t>v2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Aplicación Práctica: Ejemplo 3</a:t>
            </a: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Poxy is re-configured to point to the new release"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00" y="1382375"/>
            <a:ext cx="6578575" cy="32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Aplicación Práctica: Ejemplo 4</a:t>
            </a:r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DigitalOcean Floating IP assigned" id="309" name="Shape 309"/>
          <p:cNvPicPr preferRelativeResize="0"/>
          <p:nvPr/>
        </p:nvPicPr>
        <p:blipFill rotWithShape="1">
          <a:blip r:embed="rId3">
            <a:alphaModFix/>
          </a:blip>
          <a:srcRect b="0" l="0" r="26253" t="0"/>
          <a:stretch/>
        </p:blipFill>
        <p:spPr>
          <a:xfrm>
            <a:off x="389953" y="1761075"/>
            <a:ext cx="7336597" cy="244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assets.digitalocean.com/site/ControlPanel/fip_no_floating_ips.png" id="310" name="Shape 310"/>
          <p:cNvPicPr preferRelativeResize="0"/>
          <p:nvPr/>
        </p:nvPicPr>
        <p:blipFill rotWithShape="1">
          <a:blip r:embed="rId4">
            <a:alphaModFix/>
          </a:blip>
          <a:srcRect b="52387" l="33587" r="35289" t="0"/>
          <a:stretch/>
        </p:blipFill>
        <p:spPr>
          <a:xfrm>
            <a:off x="6485675" y="1761075"/>
            <a:ext cx="2217399" cy="244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Qué Hacer y Qué </a:t>
            </a:r>
            <a:r>
              <a:rPr lang="en" sz="3600" u="sng">
                <a:solidFill>
                  <a:srgbClr val="FF0000"/>
                </a:solidFill>
              </a:rPr>
              <a:t>No</a:t>
            </a:r>
            <a:r>
              <a:rPr lang="en" sz="3600" u="sng"/>
              <a:t> Hacer</a:t>
            </a:r>
          </a:p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Related image" id="317" name="Shape 317"/>
          <p:cNvPicPr preferRelativeResize="0"/>
          <p:nvPr/>
        </p:nvPicPr>
        <p:blipFill rotWithShape="1">
          <a:blip r:embed="rId3">
            <a:alphaModFix/>
          </a:blip>
          <a:srcRect b="0" l="3809" r="11351" t="0"/>
          <a:stretch/>
        </p:blipFill>
        <p:spPr>
          <a:xfrm>
            <a:off x="2104463" y="1356453"/>
            <a:ext cx="4935074" cy="34176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18" name="Shape 318"/>
          <p:cNvSpPr/>
          <p:nvPr/>
        </p:nvSpPr>
        <p:spPr>
          <a:xfrm>
            <a:off x="3410343" y="1415128"/>
            <a:ext cx="625500" cy="587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www.freeiconspng.com/uploads/load-balancer-icon-0.png"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921" y="1307850"/>
            <a:ext cx="816518" cy="766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4220538" y="1356360"/>
            <a:ext cx="819236" cy="3445767"/>
          </a:xfrm>
          <a:custGeom>
            <a:pathLst>
              <a:path extrusionOk="0" h="149119" w="33282">
                <a:moveTo>
                  <a:pt x="20315" y="0"/>
                </a:moveTo>
                <a:lnTo>
                  <a:pt x="7780" y="12103"/>
                </a:lnTo>
                <a:lnTo>
                  <a:pt x="19883" y="25069"/>
                </a:lnTo>
                <a:lnTo>
                  <a:pt x="0" y="37604"/>
                </a:lnTo>
                <a:lnTo>
                  <a:pt x="19451" y="47977"/>
                </a:lnTo>
                <a:lnTo>
                  <a:pt x="6916" y="61809"/>
                </a:lnTo>
                <a:lnTo>
                  <a:pt x="21179" y="70885"/>
                </a:lnTo>
                <a:lnTo>
                  <a:pt x="8213" y="79962"/>
                </a:lnTo>
                <a:lnTo>
                  <a:pt x="27663" y="93361"/>
                </a:lnTo>
                <a:lnTo>
                  <a:pt x="13832" y="102870"/>
                </a:lnTo>
                <a:lnTo>
                  <a:pt x="28095" y="112379"/>
                </a:lnTo>
                <a:lnTo>
                  <a:pt x="7780" y="121456"/>
                </a:lnTo>
                <a:lnTo>
                  <a:pt x="21612" y="130965"/>
                </a:lnTo>
                <a:lnTo>
                  <a:pt x="2162" y="148686"/>
                </a:lnTo>
                <a:lnTo>
                  <a:pt x="8213" y="149119"/>
                </a:lnTo>
                <a:lnTo>
                  <a:pt x="26366" y="129236"/>
                </a:lnTo>
                <a:lnTo>
                  <a:pt x="13399" y="121888"/>
                </a:lnTo>
                <a:lnTo>
                  <a:pt x="33282" y="111947"/>
                </a:lnTo>
                <a:lnTo>
                  <a:pt x="21179" y="102006"/>
                </a:lnTo>
                <a:lnTo>
                  <a:pt x="32850" y="90336"/>
                </a:lnTo>
                <a:lnTo>
                  <a:pt x="15561" y="79962"/>
                </a:lnTo>
                <a:lnTo>
                  <a:pt x="28527" y="69157"/>
                </a:lnTo>
                <a:lnTo>
                  <a:pt x="13832" y="61377"/>
                </a:lnTo>
                <a:lnTo>
                  <a:pt x="25934" y="45816"/>
                </a:lnTo>
                <a:lnTo>
                  <a:pt x="6916" y="37172"/>
                </a:lnTo>
                <a:lnTo>
                  <a:pt x="25502" y="24637"/>
                </a:lnTo>
                <a:lnTo>
                  <a:pt x="14696" y="13399"/>
                </a:lnTo>
                <a:lnTo>
                  <a:pt x="25502" y="43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21" name="Shape 321"/>
          <p:cNvSpPr/>
          <p:nvPr/>
        </p:nvSpPr>
        <p:spPr>
          <a:xfrm>
            <a:off x="4876997" y="1415128"/>
            <a:ext cx="625500" cy="587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www.freeiconspng.com/uploads/load-balancer-icon-0.png"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605" y="1307850"/>
            <a:ext cx="816518" cy="76654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6229962" y="1432825"/>
            <a:ext cx="625500" cy="587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www.freeiconspng.com/uploads/load-balancer-icon-0.png"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570" y="1325547"/>
            <a:ext cx="816518" cy="76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Qué Hacer y Qué </a:t>
            </a:r>
            <a:r>
              <a:rPr lang="en" sz="3600" u="sng">
                <a:solidFill>
                  <a:srgbClr val="FF0000"/>
                </a:solidFill>
              </a:rPr>
              <a:t>No</a:t>
            </a:r>
            <a:r>
              <a:rPr lang="en" sz="3600" u="sng"/>
              <a:t> Hacer</a:t>
            </a:r>
          </a:p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Related image" id="331" name="Shape 331"/>
          <p:cNvPicPr preferRelativeResize="0"/>
          <p:nvPr/>
        </p:nvPicPr>
        <p:blipFill rotWithShape="1">
          <a:blip r:embed="rId3">
            <a:alphaModFix/>
          </a:blip>
          <a:srcRect b="0" l="8338" r="23537" t="0"/>
          <a:stretch/>
        </p:blipFill>
        <p:spPr>
          <a:xfrm>
            <a:off x="605125" y="1410275"/>
            <a:ext cx="4091175" cy="331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925" y="1410263"/>
            <a:ext cx="3316475" cy="33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Qué Hacer y Qué </a:t>
            </a:r>
            <a:r>
              <a:rPr lang="en" sz="3600" u="sng">
                <a:solidFill>
                  <a:srgbClr val="FF0000"/>
                </a:solidFill>
              </a:rPr>
              <a:t>No</a:t>
            </a:r>
            <a:r>
              <a:rPr lang="en" sz="3600" u="sng"/>
              <a:t> Hacer</a:t>
            </a:r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Resultado de imagen para change direction"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00" y="1930925"/>
            <a:ext cx="4005725" cy="2342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dn.blessthisstuff.com/imagens/stuff/titanium-spork-2.jpg"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325" y="1930925"/>
            <a:ext cx="3454275" cy="2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2700000">
            <a:off x="5583904" y="2019646"/>
            <a:ext cx="2167141" cy="2165444"/>
          </a:xfrm>
          <a:prstGeom prst="plus">
            <a:avLst>
              <a:gd fmla="val 48326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u="sng">
                <a:solidFill>
                  <a:srgbClr val="FFFFFF"/>
                </a:solidFill>
              </a:rPr>
              <a:t>Blue-Green </a:t>
            </a:r>
            <a:r>
              <a:rPr lang="en" sz="3000" u="sng">
                <a:solidFill>
                  <a:srgbClr val="FFFFFF"/>
                </a:solidFill>
              </a:rPr>
              <a:t>Vs. Canary Deployment</a:t>
            </a:r>
          </a:p>
        </p:txBody>
      </p:sp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00" y="1469575"/>
            <a:ext cx="4038426" cy="3031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silvestre y piolin"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525" y="1469575"/>
            <a:ext cx="4246373" cy="30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u="sng">
                <a:solidFill>
                  <a:srgbClr val="FFFFFF"/>
                </a:solidFill>
              </a:rPr>
              <a:t>Blue-Green Vs. Canary Deployment</a:t>
            </a:r>
          </a:p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Related image" id="356" name="Shape 356"/>
          <p:cNvPicPr preferRelativeResize="0"/>
          <p:nvPr/>
        </p:nvPicPr>
        <p:blipFill rotWithShape="1">
          <a:blip r:embed="rId3">
            <a:alphaModFix/>
          </a:blip>
          <a:srcRect b="15278" l="0" r="0" t="15555"/>
          <a:stretch/>
        </p:blipFill>
        <p:spPr>
          <a:xfrm>
            <a:off x="1332575" y="1211325"/>
            <a:ext cx="6729800" cy="3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Blue-Green Deployment</a:t>
            </a:r>
          </a:p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http://www.freeiconspng.com/uploads/load-balancer-icon-0.png"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240" y="2278674"/>
            <a:ext cx="1176925" cy="11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Shape 364"/>
          <p:cNvCxnSpPr/>
          <p:nvPr/>
        </p:nvCxnSpPr>
        <p:spPr>
          <a:xfrm flipH="1" rot="10800000">
            <a:off x="4474588" y="2084250"/>
            <a:ext cx="1067100" cy="549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365" name="Shape 365"/>
          <p:cNvCxnSpPr/>
          <p:nvPr/>
        </p:nvCxnSpPr>
        <p:spPr>
          <a:xfrm>
            <a:off x="4460488" y="3180700"/>
            <a:ext cx="1081200" cy="506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http://www.iconsdb.com/icons/preview/white/group-xxl.png"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538" y="2274524"/>
            <a:ext cx="1198350" cy="119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2679063" y="2871575"/>
            <a:ext cx="908400" cy="5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8" name="Shape 368"/>
          <p:cNvSpPr txBox="1"/>
          <p:nvPr/>
        </p:nvSpPr>
        <p:spPr>
          <a:xfrm>
            <a:off x="3834363" y="1307850"/>
            <a:ext cx="1469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</a:rPr>
              <a:t>0</a:t>
            </a:r>
            <a:r>
              <a:rPr lang="en" sz="4800">
                <a:solidFill>
                  <a:schemeClr val="lt1"/>
                </a:solidFill>
              </a:rPr>
              <a:t>%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3663663" y="3572000"/>
            <a:ext cx="1811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</a:rPr>
              <a:t>100</a:t>
            </a:r>
            <a:r>
              <a:rPr lang="en" sz="4800">
                <a:solidFill>
                  <a:schemeClr val="lt1"/>
                </a:solidFill>
              </a:rPr>
              <a:t>%</a:t>
            </a:r>
          </a:p>
        </p:txBody>
      </p:sp>
      <p:sp>
        <p:nvSpPr>
          <p:cNvPr id="370" name="Shape 370"/>
          <p:cNvSpPr/>
          <p:nvPr/>
        </p:nvSpPr>
        <p:spPr>
          <a:xfrm>
            <a:off x="5541675" y="1668300"/>
            <a:ext cx="1550400" cy="831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Blue</a:t>
            </a:r>
          </a:p>
        </p:txBody>
      </p:sp>
      <p:sp>
        <p:nvSpPr>
          <p:cNvPr id="371" name="Shape 371"/>
          <p:cNvSpPr/>
          <p:nvPr/>
        </p:nvSpPr>
        <p:spPr>
          <a:xfrm>
            <a:off x="5541675" y="3279000"/>
            <a:ext cx="1550400" cy="831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Green</a:t>
            </a:r>
          </a:p>
        </p:txBody>
      </p:sp>
      <p:sp>
        <p:nvSpPr>
          <p:cNvPr id="372" name="Shape 372"/>
          <p:cNvSpPr/>
          <p:nvPr/>
        </p:nvSpPr>
        <p:spPr>
          <a:xfrm>
            <a:off x="6834763" y="2246675"/>
            <a:ext cx="548700" cy="54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6834763" y="2256500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3D85C6"/>
                </a:solidFill>
              </a:rPr>
              <a:t>v1</a:t>
            </a:r>
          </a:p>
        </p:txBody>
      </p:sp>
      <p:sp>
        <p:nvSpPr>
          <p:cNvPr id="374" name="Shape 374"/>
          <p:cNvSpPr/>
          <p:nvPr/>
        </p:nvSpPr>
        <p:spPr>
          <a:xfrm>
            <a:off x="6834763" y="3846875"/>
            <a:ext cx="548700" cy="54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6834763" y="3856700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3D85C6"/>
                </a:solidFill>
              </a:rPr>
              <a:t>v2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Canary Deployment</a:t>
            </a: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sp>
        <p:nvSpPr>
          <p:cNvPr id="382" name="Shape 382"/>
          <p:cNvSpPr/>
          <p:nvPr/>
        </p:nvSpPr>
        <p:spPr>
          <a:xfrm>
            <a:off x="5541688" y="1668300"/>
            <a:ext cx="1550400" cy="831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Anterior Versión</a:t>
            </a:r>
          </a:p>
        </p:txBody>
      </p:sp>
      <p:pic>
        <p:nvPicPr>
          <p:cNvPr descr="http://www.freeiconspng.com/uploads/load-balancer-icon-0.png"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240" y="2278674"/>
            <a:ext cx="1176925" cy="11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Shape 384"/>
          <p:cNvCxnSpPr>
            <a:endCxn id="382" idx="1"/>
          </p:cNvCxnSpPr>
          <p:nvPr/>
        </p:nvCxnSpPr>
        <p:spPr>
          <a:xfrm flipH="1" rot="10800000">
            <a:off x="4474588" y="2084250"/>
            <a:ext cx="1067100" cy="5490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5" name="Shape 385"/>
          <p:cNvCxnSpPr>
            <a:endCxn id="386" idx="1"/>
          </p:cNvCxnSpPr>
          <p:nvPr/>
        </p:nvCxnSpPr>
        <p:spPr>
          <a:xfrm>
            <a:off x="4460488" y="3180700"/>
            <a:ext cx="1081200" cy="50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http://www.iconsdb.com/icons/preview/white/group-xxl.png"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538" y="2274524"/>
            <a:ext cx="1198350" cy="119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Shape 388"/>
          <p:cNvCxnSpPr/>
          <p:nvPr/>
        </p:nvCxnSpPr>
        <p:spPr>
          <a:xfrm>
            <a:off x="2679063" y="2871575"/>
            <a:ext cx="908400" cy="5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9" name="Shape 389"/>
          <p:cNvSpPr txBox="1"/>
          <p:nvPr/>
        </p:nvSpPr>
        <p:spPr>
          <a:xfrm>
            <a:off x="3779988" y="3495800"/>
            <a:ext cx="150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700">
                <a:solidFill>
                  <a:schemeClr val="lt1"/>
                </a:solidFill>
              </a:rPr>
              <a:t>↑</a:t>
            </a:r>
            <a:r>
              <a:rPr lang="en" sz="4800">
                <a:solidFill>
                  <a:schemeClr val="lt1"/>
                </a:solidFill>
              </a:rPr>
              <a:t>5</a:t>
            </a:r>
            <a:r>
              <a:rPr lang="en" sz="4800">
                <a:solidFill>
                  <a:schemeClr val="lt1"/>
                </a:solidFill>
              </a:rPr>
              <a:t>%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587463" y="1307850"/>
            <a:ext cx="1954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</a:rPr>
              <a:t>↓</a:t>
            </a:r>
            <a:r>
              <a:rPr lang="en" sz="4700">
                <a:solidFill>
                  <a:schemeClr val="lt1"/>
                </a:solidFill>
              </a:rPr>
              <a:t>95%</a:t>
            </a:r>
          </a:p>
        </p:txBody>
      </p:sp>
      <p:sp>
        <p:nvSpPr>
          <p:cNvPr id="391" name="Shape 391"/>
          <p:cNvSpPr/>
          <p:nvPr/>
        </p:nvSpPr>
        <p:spPr>
          <a:xfrm>
            <a:off x="6834763" y="2246675"/>
            <a:ext cx="548700" cy="54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6834763" y="2256500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3D85C6"/>
                </a:solidFill>
              </a:rPr>
              <a:t>v1</a:t>
            </a:r>
          </a:p>
        </p:txBody>
      </p:sp>
      <p:sp>
        <p:nvSpPr>
          <p:cNvPr id="393" name="Shape 393"/>
          <p:cNvSpPr/>
          <p:nvPr/>
        </p:nvSpPr>
        <p:spPr>
          <a:xfrm>
            <a:off x="5541675" y="3279000"/>
            <a:ext cx="1550400" cy="831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Nueva Versión</a:t>
            </a:r>
          </a:p>
        </p:txBody>
      </p:sp>
      <p:sp>
        <p:nvSpPr>
          <p:cNvPr id="394" name="Shape 394"/>
          <p:cNvSpPr/>
          <p:nvPr/>
        </p:nvSpPr>
        <p:spPr>
          <a:xfrm>
            <a:off x="6834763" y="3846875"/>
            <a:ext cx="548700" cy="54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6834763" y="3856700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3D85C6"/>
                </a:solidFill>
              </a:rPr>
              <a:t>v2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Conclusión</a:t>
            </a:r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http://i0.kym-cdn.com/entries/icons/original/000/012/982/post-19715-Brent-Rambo-gif-thumbs-up-imgu-L3yP.gif"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00" y="1307850"/>
            <a:ext cx="4512289" cy="33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6021175" y="1307850"/>
            <a:ext cx="22590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</a:rPr>
              <a:t>Usuario</a:t>
            </a:r>
          </a:p>
        </p:txBody>
      </p:sp>
      <p:sp>
        <p:nvSpPr>
          <p:cNvPr id="404" name="Shape 404"/>
          <p:cNvSpPr/>
          <p:nvPr/>
        </p:nvSpPr>
        <p:spPr>
          <a:xfrm rot="9822430">
            <a:off x="4515218" y="1659828"/>
            <a:ext cx="1664964" cy="61042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Arquitectura</a:t>
            </a: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sp>
        <p:nvSpPr>
          <p:cNvPr id="149" name="Shape 149"/>
          <p:cNvSpPr/>
          <p:nvPr/>
        </p:nvSpPr>
        <p:spPr>
          <a:xfrm>
            <a:off x="4387650" y="3405000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387650" y="1394425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7293000" y="2401513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www.iconsdb.com/icons/preview/white/group-xxl.pn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00" y="2216499"/>
            <a:ext cx="1198350" cy="119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freeiconspng.com/uploads/load-balancer-icon-0.png"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911" y="2073960"/>
            <a:ext cx="1483488" cy="14834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Shape 154"/>
          <p:cNvCxnSpPr/>
          <p:nvPr/>
        </p:nvCxnSpPr>
        <p:spPr>
          <a:xfrm>
            <a:off x="1677825" y="2813550"/>
            <a:ext cx="908400" cy="5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" name="Shape 155"/>
          <p:cNvCxnSpPr>
            <a:endCxn id="150" idx="1"/>
          </p:cNvCxnSpPr>
          <p:nvPr/>
        </p:nvCxnSpPr>
        <p:spPr>
          <a:xfrm flipH="1" rot="10800000">
            <a:off x="3610650" y="1810375"/>
            <a:ext cx="777000" cy="603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6" name="Shape 156"/>
          <p:cNvCxnSpPr>
            <a:endCxn id="149" idx="1"/>
          </p:cNvCxnSpPr>
          <p:nvPr/>
        </p:nvCxnSpPr>
        <p:spPr>
          <a:xfrm>
            <a:off x="3603150" y="3253650"/>
            <a:ext cx="784500" cy="567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157" name="Shape 157"/>
          <p:cNvCxnSpPr>
            <a:stCxn id="151" idx="1"/>
            <a:endCxn id="150" idx="3"/>
          </p:cNvCxnSpPr>
          <p:nvPr/>
        </p:nvCxnSpPr>
        <p:spPr>
          <a:xfrm rot="10800000">
            <a:off x="5659800" y="1810363"/>
            <a:ext cx="1633200" cy="1007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https://www.intel.com/content/dam/support/global/images/icon/software-icon.png"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225" y="1987825"/>
            <a:ext cx="804600" cy="8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705225" y="3389450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Usuarios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430900" y="3389450"/>
            <a:ext cx="1483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Balanceo de Cargas (Router)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370400" y="341487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Green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4370400" y="139442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Blue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7275750" y="240152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Devs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5899275" y="279242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Release</a:t>
            </a:r>
          </a:p>
        </p:txBody>
      </p:sp>
      <p:sp>
        <p:nvSpPr>
          <p:cNvPr id="165" name="Shape 165"/>
          <p:cNvSpPr/>
          <p:nvPr/>
        </p:nvSpPr>
        <p:spPr>
          <a:xfrm>
            <a:off x="5427950" y="1060425"/>
            <a:ext cx="548700" cy="54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5427950" y="1070250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3D85C6"/>
                </a:solidFill>
              </a:rPr>
              <a:t>v1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1297500" y="5461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200"/>
              <a:t>¡Gracias por su atención!</a:t>
            </a:r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20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2721450" y="1744025"/>
            <a:ext cx="4191000" cy="2122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Donato, Alexis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Gaudenzi, María Pía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Lopez, Marcos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Populin, Stefano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Saint Avit, Tomás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Vicente, Rodrigo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387650" y="3405000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Arquitectura</a:t>
            </a:r>
          </a:p>
        </p:txBody>
      </p:sp>
      <p:sp>
        <p:nvSpPr>
          <p:cNvPr id="173" name="Shape 173"/>
          <p:cNvSpPr/>
          <p:nvPr/>
        </p:nvSpPr>
        <p:spPr>
          <a:xfrm>
            <a:off x="4387650" y="1394425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7293000" y="2401513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www.iconsdb.com/icons/preview/white/group-xxl.png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00" y="2216499"/>
            <a:ext cx="1198350" cy="119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freeiconspng.com/uploads/load-balancer-icon-0.png"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911" y="2073960"/>
            <a:ext cx="1483488" cy="14834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>
            <a:off x="1677825" y="2813550"/>
            <a:ext cx="908400" cy="5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8" name="Shape 178"/>
          <p:cNvCxnSpPr>
            <a:endCxn id="173" idx="1"/>
          </p:cNvCxnSpPr>
          <p:nvPr/>
        </p:nvCxnSpPr>
        <p:spPr>
          <a:xfrm flipH="1" rot="10800000">
            <a:off x="3610650" y="1810375"/>
            <a:ext cx="777000" cy="603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179" name="Shape 179"/>
          <p:cNvCxnSpPr>
            <a:endCxn id="171" idx="1"/>
          </p:cNvCxnSpPr>
          <p:nvPr/>
        </p:nvCxnSpPr>
        <p:spPr>
          <a:xfrm>
            <a:off x="3603150" y="3253650"/>
            <a:ext cx="784500" cy="567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0" name="Shape 180"/>
          <p:cNvCxnSpPr>
            <a:stCxn id="174" idx="1"/>
            <a:endCxn id="171" idx="3"/>
          </p:cNvCxnSpPr>
          <p:nvPr/>
        </p:nvCxnSpPr>
        <p:spPr>
          <a:xfrm flipH="1">
            <a:off x="5659800" y="2817463"/>
            <a:ext cx="1633200" cy="1003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https://www.intel.com/content/dam/support/global/images/icon/software-icon.png"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225" y="2826025"/>
            <a:ext cx="804600" cy="8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705225" y="3389450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Usuarios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4370400" y="3414863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Green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370400" y="139442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Blue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7275750" y="240152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Devs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899275" y="363062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Release</a:t>
            </a: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sp>
        <p:nvSpPr>
          <p:cNvPr id="188" name="Shape 188"/>
          <p:cNvSpPr/>
          <p:nvPr/>
        </p:nvSpPr>
        <p:spPr>
          <a:xfrm>
            <a:off x="5427950" y="3044875"/>
            <a:ext cx="548700" cy="54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5427950" y="3054700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3D85C6"/>
                </a:solidFill>
              </a:rPr>
              <a:t>v2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5671125" y="1584013"/>
            <a:ext cx="1610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(Respaldo)</a:t>
            </a:r>
          </a:p>
        </p:txBody>
      </p:sp>
      <p:sp>
        <p:nvSpPr>
          <p:cNvPr id="191" name="Shape 191"/>
          <p:cNvSpPr/>
          <p:nvPr/>
        </p:nvSpPr>
        <p:spPr>
          <a:xfrm>
            <a:off x="5427950" y="1060425"/>
            <a:ext cx="548700" cy="54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427950" y="1070250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3D85C6"/>
                </a:solidFill>
              </a:rPr>
              <a:t>v1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430900" y="3389450"/>
            <a:ext cx="1483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Balanceo de Cargas (Router)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Feature Toggle </a:t>
            </a: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https://blog.launchdarkly.com/wp-content/uploads/2016/04/flags-or-toggles.jpg" id="200" name="Shape 200"/>
          <p:cNvPicPr preferRelativeResize="0"/>
          <p:nvPr/>
        </p:nvPicPr>
        <p:blipFill rotWithShape="1">
          <a:blip r:embed="rId3">
            <a:alphaModFix/>
          </a:blip>
          <a:srcRect b="30833" l="31211" r="2816" t="15598"/>
          <a:stretch/>
        </p:blipFill>
        <p:spPr>
          <a:xfrm>
            <a:off x="1185850" y="1417575"/>
            <a:ext cx="6786576" cy="310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iceflowstudios.com/v3/wp-content/uploads/2014/07/Toggle_banner.gif" id="201" name="Shape 201"/>
          <p:cNvPicPr preferRelativeResize="0"/>
          <p:nvPr/>
        </p:nvPicPr>
        <p:blipFill rotWithShape="1">
          <a:blip r:embed="rId4">
            <a:alphaModFix/>
          </a:blip>
          <a:srcRect b="15142" l="16650" r="17120" t="11773"/>
          <a:stretch/>
        </p:blipFill>
        <p:spPr>
          <a:xfrm>
            <a:off x="5982401" y="393750"/>
            <a:ext cx="1990025" cy="10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Feature Branch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23977" r="0" t="0"/>
          <a:stretch/>
        </p:blipFill>
        <p:spPr>
          <a:xfrm>
            <a:off x="709501" y="1545150"/>
            <a:ext cx="4650974" cy="305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rama arbol"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275" y="1545139"/>
            <a:ext cx="3052125" cy="3052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rama png"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78596">
            <a:off x="5861779" y="3444533"/>
            <a:ext cx="903776" cy="451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65628">
            <a:off x="6738130" y="1660342"/>
            <a:ext cx="645979" cy="810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12" name="Shape 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195216">
            <a:off x="5954265" y="2296786"/>
            <a:ext cx="679658" cy="823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rama png" id="213" name="Shape 2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82616">
            <a:off x="6760405" y="3508839"/>
            <a:ext cx="1195298" cy="515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rama png" id="214" name="Shape 2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6508376">
            <a:off x="5839572" y="1562662"/>
            <a:ext cx="583925" cy="6174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rama png" id="215" name="Shape 2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284198">
            <a:off x="6802127" y="2812225"/>
            <a:ext cx="517983" cy="51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828750" y="2288300"/>
            <a:ext cx="7486500" cy="3045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358950" y="2479800"/>
            <a:ext cx="3169725" cy="2264075"/>
          </a:xfrm>
          <a:custGeom>
            <a:pathLst>
              <a:path extrusionOk="0" h="90563" w="126789">
                <a:moveTo>
                  <a:pt x="0" y="0"/>
                </a:moveTo>
                <a:lnTo>
                  <a:pt x="0" y="90563"/>
                </a:lnTo>
                <a:lnTo>
                  <a:pt x="126789" y="90563"/>
                </a:lnTo>
                <a:lnTo>
                  <a:pt x="126789" y="16944"/>
                </a:lnTo>
                <a:lnTo>
                  <a:pt x="68361" y="16944"/>
                </a:lnTo>
                <a:lnTo>
                  <a:pt x="68361" y="0"/>
                </a:ln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2" name="Shape 2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Aplicación Práctica: Ejemplo 1</a:t>
            </a:r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pic>
        <p:nvPicPr>
          <p:cNvPr descr="http://www.iconsdb.com/icons/preview/white/group-xxl.png"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944" y="1155450"/>
            <a:ext cx="914081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ws" id="225" name="Shape 225"/>
          <p:cNvPicPr preferRelativeResize="0"/>
          <p:nvPr/>
        </p:nvPicPr>
        <p:blipFill rotWithShape="1">
          <a:blip r:embed="rId4">
            <a:alphaModFix/>
          </a:blip>
          <a:srcRect b="26740" l="19781" r="18187" t="29877"/>
          <a:stretch/>
        </p:blipFill>
        <p:spPr>
          <a:xfrm>
            <a:off x="5746859" y="1612338"/>
            <a:ext cx="1977728" cy="138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oute 53"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6712" y="2652604"/>
            <a:ext cx="1549750" cy="154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loud white icon png"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525" y="942075"/>
            <a:ext cx="1340850" cy="134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Shape 228"/>
          <p:cNvCxnSpPr>
            <a:stCxn id="224" idx="3"/>
            <a:endCxn id="227" idx="1"/>
          </p:cNvCxnSpPr>
          <p:nvPr/>
        </p:nvCxnSpPr>
        <p:spPr>
          <a:xfrm>
            <a:off x="2344025" y="1612500"/>
            <a:ext cx="1802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Image result for aws step functions png" id="229" name="Shape 2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1125" y="3248213"/>
            <a:ext cx="1181500" cy="11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2453875" y="4279250"/>
            <a:ext cx="1475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Route 53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3740175" y="4279250"/>
            <a:ext cx="1823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Step Functions</a:t>
            </a:r>
          </a:p>
        </p:txBody>
      </p:sp>
      <p:cxnSp>
        <p:nvCxnSpPr>
          <p:cNvPr id="232" name="Shape 232"/>
          <p:cNvCxnSpPr/>
          <p:nvPr/>
        </p:nvCxnSpPr>
        <p:spPr>
          <a:xfrm>
            <a:off x="4816950" y="2206725"/>
            <a:ext cx="0" cy="103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Aplicación Práctica</a:t>
            </a:r>
            <a:r>
              <a:rPr lang="en" sz="3600" u="sng"/>
              <a:t>: Ejemplo 1</a:t>
            </a: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sp>
        <p:nvSpPr>
          <p:cNvPr id="239" name="Shape 239"/>
          <p:cNvSpPr/>
          <p:nvPr/>
        </p:nvSpPr>
        <p:spPr>
          <a:xfrm>
            <a:off x="828750" y="1466575"/>
            <a:ext cx="7486500" cy="318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aws" id="240" name="Shape 240"/>
          <p:cNvPicPr preferRelativeResize="0"/>
          <p:nvPr/>
        </p:nvPicPr>
        <p:blipFill rotWithShape="1">
          <a:blip r:embed="rId3">
            <a:alphaModFix/>
          </a:blip>
          <a:srcRect b="26740" l="19781" r="18187" t="29877"/>
          <a:stretch/>
        </p:blipFill>
        <p:spPr>
          <a:xfrm>
            <a:off x="6832701" y="1061755"/>
            <a:ext cx="1165529" cy="81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oute 53"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974" y="1599900"/>
            <a:ext cx="996400" cy="9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>
            <a:off x="2117175" y="2667475"/>
            <a:ext cx="4147200" cy="1753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aws ecs png" id="243" name="Shape 243"/>
          <p:cNvPicPr preferRelativeResize="0"/>
          <p:nvPr/>
        </p:nvPicPr>
        <p:blipFill rotWithShape="1">
          <a:blip r:embed="rId5">
            <a:alphaModFix/>
          </a:blip>
          <a:srcRect b="49522" l="0" r="0" t="0"/>
          <a:stretch/>
        </p:blipFill>
        <p:spPr>
          <a:xfrm>
            <a:off x="5932600" y="2640138"/>
            <a:ext cx="1453825" cy="125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/>
          <p:nvPr/>
        </p:nvSpPr>
        <p:spPr>
          <a:xfrm>
            <a:off x="2280750" y="3116550"/>
            <a:ext cx="1649100" cy="1139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116150" y="3116425"/>
            <a:ext cx="1649100" cy="1139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6" name="Shape 246"/>
          <p:cNvCxnSpPr/>
          <p:nvPr/>
        </p:nvCxnSpPr>
        <p:spPr>
          <a:xfrm>
            <a:off x="1985701" y="2377700"/>
            <a:ext cx="1119600" cy="614400"/>
          </a:xfrm>
          <a:prstGeom prst="bentConnector3">
            <a:avLst>
              <a:gd fmla="val 10029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7" name="Shape 247"/>
          <p:cNvCxnSpPr/>
          <p:nvPr/>
        </p:nvCxnSpPr>
        <p:spPr>
          <a:xfrm>
            <a:off x="1999850" y="2238450"/>
            <a:ext cx="2934300" cy="753600"/>
          </a:xfrm>
          <a:prstGeom prst="bentConnector3">
            <a:avLst>
              <a:gd fmla="val 99961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http://www.freeiconspng.com/uploads/load-balancer-icon-0.png"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051" y="2915900"/>
            <a:ext cx="682501" cy="682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freeiconspng.com/uploads/load-balancer-icon-0.png" id="249" name="Shape 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2851" y="2915900"/>
            <a:ext cx="682501" cy="68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6264375" y="3820013"/>
            <a:ext cx="1475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Container Service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6512125" y="2842775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Aplicación Práctica: Ejemplo 2</a:t>
            </a: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sp>
        <p:nvSpPr>
          <p:cNvPr id="258" name="Shape 258"/>
          <p:cNvSpPr/>
          <p:nvPr/>
        </p:nvSpPr>
        <p:spPr>
          <a:xfrm>
            <a:off x="6512125" y="3847175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6512125" y="1581775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www.freeiconspng.com/uploads/load-balancer-icon-0.png"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177" y="1409274"/>
            <a:ext cx="1176925" cy="11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Shape 261"/>
          <p:cNvCxnSpPr>
            <a:stCxn id="260" idx="3"/>
            <a:endCxn id="259" idx="1"/>
          </p:cNvCxnSpPr>
          <p:nvPr/>
        </p:nvCxnSpPr>
        <p:spPr>
          <a:xfrm>
            <a:off x="3670102" y="1997725"/>
            <a:ext cx="2841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2" name="Shape 262"/>
          <p:cNvSpPr txBox="1"/>
          <p:nvPr/>
        </p:nvSpPr>
        <p:spPr>
          <a:xfrm>
            <a:off x="6494875" y="384717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Green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6494875" y="158177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Blue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3742225" y="1572325"/>
            <a:ext cx="2481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demo.example.com</a:t>
            </a:r>
          </a:p>
        </p:txBody>
      </p:sp>
      <p:pic>
        <p:nvPicPr>
          <p:cNvPr descr="http://www.freeiconspng.com/uploads/load-balancer-icon-0.png"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177" y="3191599"/>
            <a:ext cx="1176925" cy="11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Shape 266"/>
          <p:cNvCxnSpPr>
            <a:endCxn id="255" idx="1"/>
          </p:cNvCxnSpPr>
          <p:nvPr/>
        </p:nvCxnSpPr>
        <p:spPr>
          <a:xfrm flipH="1" rot="10800000">
            <a:off x="3606025" y="3258725"/>
            <a:ext cx="2906100" cy="26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7" name="Shape 267"/>
          <p:cNvSpPr txBox="1"/>
          <p:nvPr/>
        </p:nvSpPr>
        <p:spPr>
          <a:xfrm>
            <a:off x="6494875" y="284277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Blue</a:t>
            </a:r>
          </a:p>
        </p:txBody>
      </p:sp>
      <p:sp>
        <p:nvSpPr>
          <p:cNvPr id="268" name="Shape 268"/>
          <p:cNvSpPr txBox="1"/>
          <p:nvPr/>
        </p:nvSpPr>
        <p:spPr>
          <a:xfrm rot="-303424">
            <a:off x="3742325" y="2946694"/>
            <a:ext cx="2481058" cy="471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demo.example.com</a:t>
            </a:r>
          </a:p>
        </p:txBody>
      </p:sp>
      <p:cxnSp>
        <p:nvCxnSpPr>
          <p:cNvPr id="269" name="Shape 269"/>
          <p:cNvCxnSpPr>
            <a:endCxn id="258" idx="1"/>
          </p:cNvCxnSpPr>
          <p:nvPr/>
        </p:nvCxnSpPr>
        <p:spPr>
          <a:xfrm>
            <a:off x="3612925" y="4063025"/>
            <a:ext cx="2899200" cy="200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0" name="Shape 270"/>
          <p:cNvSpPr txBox="1"/>
          <p:nvPr/>
        </p:nvSpPr>
        <p:spPr>
          <a:xfrm rot="225886">
            <a:off x="3742373" y="3755615"/>
            <a:ext cx="2480954" cy="4717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demo-</a:t>
            </a:r>
            <a:r>
              <a:rPr lang="en">
                <a:solidFill>
                  <a:srgbClr val="FF9900"/>
                </a:solidFill>
              </a:rPr>
              <a:t>temp</a:t>
            </a:r>
            <a:r>
              <a:rPr lang="en">
                <a:solidFill>
                  <a:schemeClr val="lt1"/>
                </a:solidFill>
              </a:rPr>
              <a:t>.example.com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326225" y="1506475"/>
            <a:ext cx="834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1)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326225" y="3288800"/>
            <a:ext cx="834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2</a:t>
            </a:r>
            <a:r>
              <a:rPr b="1" lang="en" sz="4800">
                <a:solidFill>
                  <a:schemeClr val="lt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/>
              <a:t>Aplicación Práctica: Ejemplo 2</a:t>
            </a: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/>
              <a:t>‹#›</a:t>
            </a:fld>
          </a:p>
        </p:txBody>
      </p:sp>
      <p:sp>
        <p:nvSpPr>
          <p:cNvPr id="279" name="Shape 279"/>
          <p:cNvSpPr/>
          <p:nvPr/>
        </p:nvSpPr>
        <p:spPr>
          <a:xfrm>
            <a:off x="6512125" y="1081825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6512125" y="2086225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6512125" y="3364100"/>
            <a:ext cx="1272000" cy="831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www.freeiconspng.com/uploads/load-balancer-icon-0.png"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177" y="3191599"/>
            <a:ext cx="1176925" cy="11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Shape 283"/>
          <p:cNvCxnSpPr>
            <a:stCxn id="282" idx="3"/>
            <a:endCxn id="281" idx="1"/>
          </p:cNvCxnSpPr>
          <p:nvPr/>
        </p:nvCxnSpPr>
        <p:spPr>
          <a:xfrm>
            <a:off x="3670102" y="3780050"/>
            <a:ext cx="2841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4" name="Shape 284"/>
          <p:cNvSpPr txBox="1"/>
          <p:nvPr/>
        </p:nvSpPr>
        <p:spPr>
          <a:xfrm>
            <a:off x="6494875" y="208622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Green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6494875" y="3364100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Blue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3742225" y="3354650"/>
            <a:ext cx="2481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demo.example.com</a:t>
            </a:r>
          </a:p>
        </p:txBody>
      </p:sp>
      <p:cxnSp>
        <p:nvCxnSpPr>
          <p:cNvPr id="287" name="Shape 287"/>
          <p:cNvCxnSpPr>
            <a:endCxn id="279" idx="1"/>
          </p:cNvCxnSpPr>
          <p:nvPr/>
        </p:nvCxnSpPr>
        <p:spPr>
          <a:xfrm flipH="1" rot="10800000">
            <a:off x="3606025" y="1497775"/>
            <a:ext cx="2906100" cy="26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8" name="Shape 288"/>
          <p:cNvSpPr txBox="1"/>
          <p:nvPr/>
        </p:nvSpPr>
        <p:spPr>
          <a:xfrm>
            <a:off x="6494875" y="1081825"/>
            <a:ext cx="130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Entorno Blue</a:t>
            </a:r>
          </a:p>
        </p:txBody>
      </p:sp>
      <p:sp>
        <p:nvSpPr>
          <p:cNvPr id="289" name="Shape 289"/>
          <p:cNvSpPr txBox="1"/>
          <p:nvPr/>
        </p:nvSpPr>
        <p:spPr>
          <a:xfrm rot="-303424">
            <a:off x="3742325" y="1185744"/>
            <a:ext cx="2481058" cy="471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demo.example.com</a:t>
            </a:r>
          </a:p>
        </p:txBody>
      </p:sp>
      <p:cxnSp>
        <p:nvCxnSpPr>
          <p:cNvPr id="290" name="Shape 290"/>
          <p:cNvCxnSpPr>
            <a:endCxn id="280" idx="1"/>
          </p:cNvCxnSpPr>
          <p:nvPr/>
        </p:nvCxnSpPr>
        <p:spPr>
          <a:xfrm>
            <a:off x="3612925" y="2302075"/>
            <a:ext cx="2899200" cy="200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1" name="Shape 291"/>
          <p:cNvSpPr txBox="1"/>
          <p:nvPr/>
        </p:nvSpPr>
        <p:spPr>
          <a:xfrm rot="225886">
            <a:off x="3742373" y="2451865"/>
            <a:ext cx="2480954" cy="4717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demo-</a:t>
            </a:r>
            <a:r>
              <a:rPr lang="en">
                <a:solidFill>
                  <a:srgbClr val="FF9900"/>
                </a:solidFill>
              </a:rPr>
              <a:t>temp</a:t>
            </a:r>
            <a:r>
              <a:rPr lang="en">
                <a:solidFill>
                  <a:schemeClr val="lt1"/>
                </a:solidFill>
              </a:rPr>
              <a:t>.example.com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326225" y="1506475"/>
            <a:ext cx="834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3</a:t>
            </a:r>
            <a:r>
              <a:rPr b="1" lang="en" sz="4800">
                <a:solidFill>
                  <a:schemeClr val="lt1"/>
                </a:solidFill>
              </a:rPr>
              <a:t>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1326225" y="3288800"/>
            <a:ext cx="834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4</a:t>
            </a:r>
            <a:r>
              <a:rPr b="1" lang="en" sz="4800">
                <a:solidFill>
                  <a:schemeClr val="lt1"/>
                </a:solidFill>
              </a:rPr>
              <a:t>)</a:t>
            </a:r>
          </a:p>
        </p:txBody>
      </p:sp>
      <p:sp>
        <p:nvSpPr>
          <p:cNvPr id="294" name="Shape 294"/>
          <p:cNvSpPr txBox="1"/>
          <p:nvPr/>
        </p:nvSpPr>
        <p:spPr>
          <a:xfrm rot="234623">
            <a:off x="3759460" y="1968580"/>
            <a:ext cx="2481076" cy="471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demo.example.com</a:t>
            </a:r>
          </a:p>
        </p:txBody>
      </p:sp>
      <p:pic>
        <p:nvPicPr>
          <p:cNvPr descr="http://www.freeiconspng.com/uploads/load-balancer-icon-0.png"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177" y="1409274"/>
            <a:ext cx="1176925" cy="11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